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2" r:id="rId15"/>
    <p:sldId id="259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안동엄마까투리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59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>
        <p:guide orient="horz" pos="2160"/>
        <p:guide pos="3908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tile tx="0" ty="0" sx="88000" sy="9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0000">
                  <a:schemeClr val="bg1">
                    <a:alpha val="9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이등변 삼각형 4"/>
          <p:cNvSpPr/>
          <p:nvPr userDrawn="1"/>
        </p:nvSpPr>
        <p:spPr>
          <a:xfrm>
            <a:off x="10220326" y="0"/>
            <a:ext cx="973932" cy="857872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10800000">
            <a:off x="10707292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rot="10800000">
            <a:off x="10220326" y="857872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0707292" y="857872"/>
            <a:ext cx="973932" cy="85787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0800000">
            <a:off x="10707292" y="1715744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9246394" y="5147232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0800000">
            <a:off x="11194258" y="4289360"/>
            <a:ext cx="973932" cy="85787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 rot="10800000">
            <a:off x="8759428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0800000">
            <a:off x="9718846" y="1715744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1453911" y="5147232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 userDrawn="1"/>
        </p:nvSpPr>
        <p:spPr>
          <a:xfrm rot="10800000">
            <a:off x="1453911" y="6005104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 userDrawn="1"/>
        </p:nvSpPr>
        <p:spPr>
          <a:xfrm>
            <a:off x="966945" y="6005104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 userDrawn="1"/>
        </p:nvSpPr>
        <p:spPr>
          <a:xfrm rot="10800000">
            <a:off x="966945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24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tile tx="0" ty="0" sx="88000" sy="9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오각형 18"/>
          <p:cNvSpPr/>
          <p:nvPr userDrawn="1"/>
        </p:nvSpPr>
        <p:spPr>
          <a:xfrm rot="10800000">
            <a:off x="3889625" y="0"/>
            <a:ext cx="8316888" cy="6892290"/>
          </a:xfrm>
          <a:prstGeom prst="homePlate">
            <a:avLst>
              <a:gd name="adj" fmla="val 28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 rot="10800000">
            <a:off x="495377" y="0"/>
            <a:ext cx="11201245" cy="6901076"/>
            <a:chOff x="966945" y="-38100"/>
            <a:chExt cx="11201245" cy="6901076"/>
          </a:xfrm>
        </p:grpSpPr>
        <p:sp>
          <p:nvSpPr>
            <p:cNvPr id="5" name="이등변 삼각형 4"/>
            <p:cNvSpPr/>
            <p:nvPr userDrawn="1"/>
          </p:nvSpPr>
          <p:spPr>
            <a:xfrm>
              <a:off x="10220326" y="0"/>
              <a:ext cx="973932" cy="857872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10800000">
              <a:off x="10707292" y="0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 userDrawn="1"/>
          </p:nvSpPr>
          <p:spPr>
            <a:xfrm rot="10800000">
              <a:off x="10220326" y="857872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 userDrawn="1"/>
          </p:nvSpPr>
          <p:spPr>
            <a:xfrm>
              <a:off x="10707292" y="857872"/>
              <a:ext cx="973932" cy="857872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 userDrawn="1"/>
          </p:nvSpPr>
          <p:spPr>
            <a:xfrm rot="10800000">
              <a:off x="10707292" y="1715744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 userDrawn="1"/>
          </p:nvSpPr>
          <p:spPr>
            <a:xfrm>
              <a:off x="9246394" y="5147232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 userDrawn="1"/>
          </p:nvSpPr>
          <p:spPr>
            <a:xfrm rot="10800000">
              <a:off x="11194258" y="4289360"/>
              <a:ext cx="973932" cy="857872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 userDrawn="1"/>
          </p:nvSpPr>
          <p:spPr>
            <a:xfrm rot="10800000">
              <a:off x="8759428" y="0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 userDrawn="1"/>
          </p:nvSpPr>
          <p:spPr>
            <a:xfrm rot="10800000">
              <a:off x="9718846" y="1715744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 userDrawn="1"/>
          </p:nvSpPr>
          <p:spPr>
            <a:xfrm>
              <a:off x="1453911" y="5147232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 userDrawn="1"/>
          </p:nvSpPr>
          <p:spPr>
            <a:xfrm rot="10800000">
              <a:off x="1453911" y="6005104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 userDrawn="1"/>
          </p:nvSpPr>
          <p:spPr>
            <a:xfrm>
              <a:off x="966945" y="6005104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 userDrawn="1"/>
          </p:nvSpPr>
          <p:spPr>
            <a:xfrm rot="10800000">
              <a:off x="966945" y="-38100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62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자유형 40"/>
          <p:cNvSpPr/>
          <p:nvPr userDrawn="1"/>
        </p:nvSpPr>
        <p:spPr>
          <a:xfrm>
            <a:off x="-486966" y="0"/>
            <a:ext cx="973932" cy="857872"/>
          </a:xfrm>
          <a:custGeom>
            <a:avLst/>
            <a:gdLst>
              <a:gd name="connsiteX0" fmla="*/ 486966 w 973932"/>
              <a:gd name="connsiteY0" fmla="*/ 0 h 857872"/>
              <a:gd name="connsiteX1" fmla="*/ 973932 w 973932"/>
              <a:gd name="connsiteY1" fmla="*/ 857872 h 857872"/>
              <a:gd name="connsiteX2" fmla="*/ 0 w 973932"/>
              <a:gd name="connsiteY2" fmla="*/ 857872 h 857872"/>
              <a:gd name="connsiteX3" fmla="*/ 1 w 973932"/>
              <a:gd name="connsiteY3" fmla="*/ 857871 h 857872"/>
              <a:gd name="connsiteX4" fmla="*/ 486966 w 973932"/>
              <a:gd name="connsiteY4" fmla="*/ 857871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932" h="857872">
                <a:moveTo>
                  <a:pt x="486966" y="0"/>
                </a:moveTo>
                <a:lnTo>
                  <a:pt x="973932" y="857872"/>
                </a:lnTo>
                <a:lnTo>
                  <a:pt x="0" y="857872"/>
                </a:lnTo>
                <a:lnTo>
                  <a:pt x="1" y="857871"/>
                </a:lnTo>
                <a:lnTo>
                  <a:pt x="486966" y="85787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 userDrawn="1"/>
        </p:nvSpPr>
        <p:spPr>
          <a:xfrm rot="10800000">
            <a:off x="0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 userDrawn="1"/>
        </p:nvSpPr>
        <p:spPr>
          <a:xfrm rot="10800000">
            <a:off x="0" y="857872"/>
            <a:ext cx="486966" cy="857872"/>
          </a:xfrm>
          <a:custGeom>
            <a:avLst/>
            <a:gdLst>
              <a:gd name="connsiteX0" fmla="*/ 486966 w 486966"/>
              <a:gd name="connsiteY0" fmla="*/ 857872 h 857872"/>
              <a:gd name="connsiteX1" fmla="*/ 0 w 486966"/>
              <a:gd name="connsiteY1" fmla="*/ 857872 h 857872"/>
              <a:gd name="connsiteX2" fmla="*/ 486966 w 486966"/>
              <a:gd name="connsiteY2" fmla="*/ 0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966" h="857872">
                <a:moveTo>
                  <a:pt x="486966" y="857872"/>
                </a:moveTo>
                <a:lnTo>
                  <a:pt x="0" y="857872"/>
                </a:lnTo>
                <a:lnTo>
                  <a:pt x="486966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8" name="이등변 삼각형 47"/>
          <p:cNvSpPr/>
          <p:nvPr userDrawn="1"/>
        </p:nvSpPr>
        <p:spPr>
          <a:xfrm>
            <a:off x="10220326" y="2573616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/>
          <p:cNvSpPr/>
          <p:nvPr userDrawn="1"/>
        </p:nvSpPr>
        <p:spPr>
          <a:xfrm>
            <a:off x="9246394" y="6005104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 userDrawn="1"/>
        </p:nvSpPr>
        <p:spPr>
          <a:xfrm rot="10800000">
            <a:off x="11194258" y="5147232"/>
            <a:ext cx="973932" cy="857872"/>
          </a:xfrm>
          <a:prstGeom prst="triangle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53"/>
          <p:cNvSpPr/>
          <p:nvPr userDrawn="1"/>
        </p:nvSpPr>
        <p:spPr>
          <a:xfrm>
            <a:off x="-486966" y="1715744"/>
            <a:ext cx="973932" cy="857872"/>
          </a:xfrm>
          <a:custGeom>
            <a:avLst/>
            <a:gdLst>
              <a:gd name="connsiteX0" fmla="*/ 486966 w 973932"/>
              <a:gd name="connsiteY0" fmla="*/ 0 h 857872"/>
              <a:gd name="connsiteX1" fmla="*/ 973932 w 973932"/>
              <a:gd name="connsiteY1" fmla="*/ 857872 h 857872"/>
              <a:gd name="connsiteX2" fmla="*/ 0 w 973932"/>
              <a:gd name="connsiteY2" fmla="*/ 857872 h 857872"/>
              <a:gd name="connsiteX3" fmla="*/ 1 w 973932"/>
              <a:gd name="connsiteY3" fmla="*/ 857871 h 857872"/>
              <a:gd name="connsiteX4" fmla="*/ 486966 w 973932"/>
              <a:gd name="connsiteY4" fmla="*/ 857871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932" h="857872">
                <a:moveTo>
                  <a:pt x="486966" y="0"/>
                </a:moveTo>
                <a:lnTo>
                  <a:pt x="973932" y="857872"/>
                </a:lnTo>
                <a:lnTo>
                  <a:pt x="0" y="857872"/>
                </a:lnTo>
                <a:lnTo>
                  <a:pt x="1" y="857871"/>
                </a:lnTo>
                <a:lnTo>
                  <a:pt x="486966" y="85787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5" name="자유형 54"/>
          <p:cNvSpPr/>
          <p:nvPr userDrawn="1"/>
        </p:nvSpPr>
        <p:spPr>
          <a:xfrm rot="10800000">
            <a:off x="0" y="2573615"/>
            <a:ext cx="486966" cy="857872"/>
          </a:xfrm>
          <a:custGeom>
            <a:avLst/>
            <a:gdLst>
              <a:gd name="connsiteX0" fmla="*/ 486966 w 486966"/>
              <a:gd name="connsiteY0" fmla="*/ 857872 h 857872"/>
              <a:gd name="connsiteX1" fmla="*/ 0 w 486966"/>
              <a:gd name="connsiteY1" fmla="*/ 857872 h 857872"/>
              <a:gd name="connsiteX2" fmla="*/ 486966 w 486966"/>
              <a:gd name="connsiteY2" fmla="*/ 0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966" h="857872">
                <a:moveTo>
                  <a:pt x="486966" y="857872"/>
                </a:moveTo>
                <a:lnTo>
                  <a:pt x="0" y="857872"/>
                </a:lnTo>
                <a:lnTo>
                  <a:pt x="486966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9" name="이등변 삼각형 58"/>
          <p:cNvSpPr/>
          <p:nvPr userDrawn="1"/>
        </p:nvSpPr>
        <p:spPr>
          <a:xfrm rot="10800000">
            <a:off x="9246394" y="857872"/>
            <a:ext cx="973932" cy="857872"/>
          </a:xfrm>
          <a:prstGeom prst="triangle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19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84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ksharifa.github.io/bayesian_statistics/2020/07/12/Gaussian-Proces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o.wikipedia.org/wiki/%EC%BC%A4%EB%A0%88%EA%B8%B0%EC%9A%B8%EA%B8%B0%EB%B2%9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876300" y="2232451"/>
            <a:ext cx="5474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Gaussian</a:t>
            </a:r>
            <a:r>
              <a:rPr lang="ko-KR" altLang="en-US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Process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76300" y="1709231"/>
            <a:ext cx="434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석사 </a:t>
            </a:r>
            <a:r>
              <a:rPr lang="ko-KR" altLang="en-US" sz="2800" dirty="0" err="1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스터디그룹</a:t>
            </a:r>
            <a:r>
              <a:rPr lang="ko-KR" altLang="en-US" sz="28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발표</a:t>
            </a:r>
            <a:r>
              <a:rPr lang="en-US" altLang="ko-KR" sz="28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- </a:t>
            </a:r>
            <a:r>
              <a:rPr lang="ko-KR" altLang="en-US" sz="28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김동현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76300" y="3063448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Machine Learning(ML)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에서 많이 쓰이는</a:t>
            </a:r>
            <a:endParaRPr lang="en-US" altLang="ko-KR" sz="1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Gaussian Process(GP)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대해 알아봅니다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06B0DB-595D-5268-F9D2-F86538195A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582" y="5827461"/>
            <a:ext cx="821995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44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2601994" cy="850047"/>
            <a:chOff x="819150" y="403651"/>
            <a:chExt cx="2601994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2601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GP in ML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931276"/>
            <a:ext cx="536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02-2. Training a Gaussian Process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60E5E-DB50-FDEA-FB57-840E379164F4}"/>
              </a:ext>
            </a:extLst>
          </p:cNvPr>
          <p:cNvSpPr txBox="1"/>
          <p:nvPr/>
        </p:nvSpPr>
        <p:spPr>
          <a:xfrm>
            <a:off x="895350" y="1435446"/>
            <a:ext cx="10991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주어졌을 때 모든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Hyperparameter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대해 추론을 행하고 싶을 것임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이를 위해서는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Hyperparameter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주어졌을 때 데이터의 확률을 계산해야 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앞서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주어진 데이터의 분포를 정규분포로 가정했으므로 계산은 어렵지 않음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Log Marginal Likelihood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구해보자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0033E-3080-6FCE-2EE1-22AA94A54FF8}"/>
              </a:ext>
            </a:extLst>
          </p:cNvPr>
          <p:cNvSpPr txBox="1"/>
          <p:nvPr/>
        </p:nvSpPr>
        <p:spPr>
          <a:xfrm>
            <a:off x="895350" y="3341090"/>
            <a:ext cx="1099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이제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편미분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(Partial Differentiation)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값을 통해 주변 </a:t>
            </a:r>
            <a:r>
              <a:rPr lang="ko-KR" altLang="en-US" sz="20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우도를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최적화하는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Hyperparameter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값을 찾을 수 있음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여기서 최적화는 최소화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아래에서      과      는 평균과 공분산에 관한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Hyperparameter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나타내기 위한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Parameter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0E6258-DCDA-95D6-06D8-DE2B2DBC7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70" y="2758885"/>
            <a:ext cx="6211167" cy="4667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850CEB-928B-25C7-FA3B-C8C8060E5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033" y="4045228"/>
            <a:ext cx="285790" cy="285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E9DA50F-3366-41C8-6768-20279A7CB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812" y="4035987"/>
            <a:ext cx="247685" cy="2857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1871DD-6CD4-421F-6AB8-163DE7F5C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870" y="4321777"/>
            <a:ext cx="4768130" cy="13180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15DD6E-8C3F-F79D-AE6D-56CB9D22F51E}"/>
              </a:ext>
            </a:extLst>
          </p:cNvPr>
          <p:cNvSpPr txBox="1"/>
          <p:nvPr/>
        </p:nvSpPr>
        <p:spPr>
          <a:xfrm>
            <a:off x="895350" y="5640193"/>
            <a:ext cx="1099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위 값들은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Conjugate Gradients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와 같은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Numerical Optimization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사용됨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700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2601994" cy="850047"/>
            <a:chOff x="819150" y="403651"/>
            <a:chExt cx="2601994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2601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GP in ML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931276"/>
            <a:ext cx="536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02-2. Training a Gaussian Process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60E5E-DB50-FDEA-FB57-840E379164F4}"/>
              </a:ext>
            </a:extLst>
          </p:cNvPr>
          <p:cNvSpPr txBox="1"/>
          <p:nvPr/>
        </p:nvSpPr>
        <p:spPr>
          <a:xfrm>
            <a:off x="895350" y="1435446"/>
            <a:ext cx="10991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GP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Non-Parametric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모델이므로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Marginal Likelihood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형상은 </a:t>
            </a:r>
            <a:r>
              <a:rPr lang="en-US" altLang="ko-KR" sz="20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Parameteric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모델에서 보던 것과 다름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Noise level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인     를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으로 설정한다면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모델은 정확히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 point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와 일치하는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평균 예측 함수를 생성할 것임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그러나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방법은 주변 </a:t>
            </a:r>
            <a:r>
              <a:rPr lang="ko-KR" altLang="en-US" sz="2000" dirty="0" err="1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우도를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최적화하는 일반적인 방법이 아님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0033E-3080-6FCE-2EE1-22AA94A54FF8}"/>
              </a:ext>
            </a:extLst>
          </p:cNvPr>
          <p:cNvSpPr txBox="1"/>
          <p:nvPr/>
        </p:nvSpPr>
        <p:spPr>
          <a:xfrm>
            <a:off x="895350" y="2901427"/>
            <a:ext cx="109918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Log Marginal Likelihood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식은 앞서 봤듯이 아래와 같으며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3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가지 항으로 구성되어 있음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457200" indent="-457200" latinLnBrk="0">
              <a:buAutoNum type="arabicParenR"/>
            </a:pP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Complexity Penalty Term</a:t>
            </a:r>
          </a:p>
          <a:p>
            <a:pPr latinLnBrk="0"/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- 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모델의 복잡성을 측정하고 이에 대해 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Penalty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부과함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endParaRPr lang="en-US" altLang="ko-KR" sz="2000" dirty="0">
              <a:solidFill>
                <a:srgbClr val="6666FF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457200" indent="-457200" latinLnBrk="0">
              <a:buFont typeface="+mj-lt"/>
              <a:buAutoNum type="arabicParenR" startAt="2"/>
            </a:pP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Negative Quadratic</a:t>
            </a:r>
          </a:p>
          <a:p>
            <a:pPr latinLnBrk="0"/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- Data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적합하는 역할을 수행하며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오직 이 항이 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Output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인 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y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의존적임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endParaRPr lang="en-US" altLang="ko-KR" sz="2000" dirty="0">
              <a:solidFill>
                <a:srgbClr val="6666FF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457200" indent="-457200" latinLnBrk="0">
              <a:buFont typeface="+mj-lt"/>
              <a:buAutoNum type="arabicParenR" startAt="3"/>
            </a:pP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Log-Normalization Term</a:t>
            </a:r>
          </a:p>
          <a:p>
            <a:pPr latinLnBrk="0"/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- Data</a:t>
            </a:r>
            <a:r>
              <a:rPr lang="ko-KR" altLang="en-US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대하여 독립적임</a:t>
            </a:r>
            <a:r>
              <a:rPr lang="en-US" altLang="ko-KR" sz="2000" dirty="0">
                <a:solidFill>
                  <a:srgbClr val="6666FF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A01B465-EB76-2A56-4A6C-CAB20F7E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45" y="2076122"/>
            <a:ext cx="290688" cy="3188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979597-0BE5-FF59-9820-90134F5D3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396" y="3344636"/>
            <a:ext cx="6211167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16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2601994" cy="850047"/>
            <a:chOff x="819150" y="403651"/>
            <a:chExt cx="2601994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2601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GP in ML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931276"/>
            <a:ext cx="536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02-2. Training a Gaussian Process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60E5E-DB50-FDEA-FB57-840E379164F4}"/>
              </a:ext>
            </a:extLst>
          </p:cNvPr>
          <p:cNvSpPr txBox="1"/>
          <p:nvPr/>
        </p:nvSpPr>
        <p:spPr>
          <a:xfrm>
            <a:off x="895350" y="1435446"/>
            <a:ext cx="10991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GP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Penalty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와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대한 적합의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Trade-off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자동적임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이유는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Cross-Validation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과 같은 외부적 방법이 </a:t>
            </a:r>
            <a:r>
              <a:rPr lang="ko-KR" altLang="en-US" sz="20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세팅될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Parameter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존재하지 않기 때문임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실제로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이와 같은 특성은 보통의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ML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알고리즘 상에 존재하는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Hyperparameter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튜닝에 소요되는 시간을 절약하게 해주기 때문에 학습을 더욱 간단하게 만드는 장점을 갖게 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811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2601994" cy="850047"/>
            <a:chOff x="819150" y="403651"/>
            <a:chExt cx="2601994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2601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GP in ML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1" y="931276"/>
            <a:ext cx="286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02-3. Conclusions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60E5E-DB50-FDEA-FB57-840E379164F4}"/>
              </a:ext>
            </a:extLst>
          </p:cNvPr>
          <p:cNvSpPr txBox="1"/>
          <p:nvPr/>
        </p:nvSpPr>
        <p:spPr>
          <a:xfrm>
            <a:off x="895350" y="1435446"/>
            <a:ext cx="10991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GP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굉장히 변동성이 크고 유연한 비선형적 회귀를 구체화하는데 편리하게 사용되는 과정에 대해 알아보았음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가지 종류의 공분산 함수가 사용되었지만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다른 많은 함수들이 사용될 수 있음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또한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가장 간단한 형태의 정규분포의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Noise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가정하였지만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그렇지 않을 경우 더욱 복잡해지고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Laplace Approximation(Laplace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근사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와 같은 방법이 도입되거나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sampling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이루어져야만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Non-Gaussian Posterior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정규분포와 유사하게 만들 수 있음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추가로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중요한 문제점은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‘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계산 복잡성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＇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공분산 행렬의 역행렬을 구하기 위해서는 메모리 상에서는          의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복잡도가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계산 상에서는          의 복잡도가 발생함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리소스에 따라 다르지만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행이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10,000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개만 넘어가도 직접적으로 역행렬을 계산하기에는 많은 무리가 따름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따라서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근사적인 방법이 요구됨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892455-D7BF-52DB-227A-1A466CD3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59" y="3941883"/>
            <a:ext cx="581106" cy="285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FAE641-A9C5-05CB-B887-30483BEB8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902" y="3925720"/>
            <a:ext cx="600159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8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1499128" cy="850047"/>
            <a:chOff x="819150" y="403651"/>
            <a:chExt cx="1499128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14991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참고자료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60E5E-DB50-FDEA-FB57-840E379164F4}"/>
              </a:ext>
            </a:extLst>
          </p:cNvPr>
          <p:cNvSpPr txBox="1"/>
          <p:nvPr/>
        </p:nvSpPr>
        <p:spPr>
          <a:xfrm>
            <a:off x="895350" y="1196548"/>
            <a:ext cx="10991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Gaussian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Process</a:t>
            </a:r>
          </a:p>
          <a:p>
            <a:pPr latinLnBrk="0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  <a:hlinkClick r:id="rId3"/>
              </a:rPr>
              <a:t>https://greeksharifa.github.io/bayesian_statistics/2020/07/12/Gaussian-Process/</a:t>
            </a: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Conjugate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Gradients</a:t>
            </a:r>
          </a:p>
          <a:p>
            <a:pPr latinLnBrk="0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  <a:hlinkClick r:id="rId4"/>
              </a:rPr>
              <a:t>https://ko.wikipedia.org/wiki/%EC%BC%A4%EB%A0%88%EA%B8%B0%EC%9A%B8%EA%B8%B0%EB%B2%95</a:t>
            </a: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943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475018" y="2471157"/>
            <a:ext cx="3445174" cy="1269147"/>
            <a:chOff x="4373416" y="2639794"/>
            <a:chExt cx="3445174" cy="1269147"/>
          </a:xfrm>
        </p:grpSpPr>
        <p:sp>
          <p:nvSpPr>
            <p:cNvPr id="72" name="TextBox 71"/>
            <p:cNvSpPr txBox="1"/>
            <p:nvPr/>
          </p:nvSpPr>
          <p:spPr>
            <a:xfrm>
              <a:off x="4373416" y="3077944"/>
              <a:ext cx="3445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THANK YOU</a:t>
              </a:r>
              <a:endParaRPr lang="ko-KR" altLang="en-US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003637" y="2639794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8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3EB6FF4-B208-E98E-2115-A70CF2DFE4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582" y="5827461"/>
            <a:ext cx="821995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3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8326" y="1767169"/>
            <a:ext cx="2909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CONTENTS</a:t>
            </a:r>
            <a:endParaRPr lang="ko-KR" altLang="en-US" sz="4400" dirty="0">
              <a:gradFill>
                <a:gsLst>
                  <a:gs pos="0">
                    <a:srgbClr val="002060"/>
                  </a:gs>
                  <a:gs pos="100000">
                    <a:srgbClr val="002060"/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6763" y="2536610"/>
            <a:ext cx="40815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01. Gaussian Process?</a:t>
            </a:r>
          </a:p>
          <a:p>
            <a:pPr marL="514350" indent="-514350">
              <a:buAutoNum type="arabicPeriod"/>
            </a:pPr>
            <a:endParaRPr lang="en-US" altLang="ko-KR" sz="28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02. GP in 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74414D-24EC-0944-63F8-4A8805CDE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9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4753224" cy="850047"/>
            <a:chOff x="819150" y="403651"/>
            <a:chExt cx="4753224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47532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01. Gaussian Process?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1196548"/>
            <a:ext cx="1099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다변량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정규분포를 생각해보자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D94F0-60FB-95C3-1DDA-B03D222991BE}"/>
              </a:ext>
            </a:extLst>
          </p:cNvPr>
          <p:cNvSpPr txBox="1"/>
          <p:nvPr/>
        </p:nvSpPr>
        <p:spPr>
          <a:xfrm>
            <a:off x="895349" y="2346474"/>
            <a:ext cx="10991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다변량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정규분포를 이루는 확률변수의 어떠한 부분집합에 대해서도 주변 분포와 조건부 분포 모두 정규분포를 따름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여기서 한발 더 나아가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Gaussian Process(GP)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</a:t>
            </a:r>
            <a:r>
              <a:rPr lang="ko-KR" altLang="en-US" sz="20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다변량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정규분포를 무한 차원으로 확장시키는 개념임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무한의 벡터를 일종의 함수로 생각할 수 있을 것임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연속형 값을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Input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으로 받아들이는 함수를 가정하면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이는 본질적으로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Input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의해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Indexing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된 값들을 반환하는 무한한 벡터로 생각할 수 있음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아이디어를 무한 차원의 정규분포에 적용하면 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GP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개념이 되는 것임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E125DF-F35F-F07A-E21F-47212086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10" y="1579494"/>
            <a:ext cx="280074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5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4753224" cy="850047"/>
            <a:chOff x="819150" y="403651"/>
            <a:chExt cx="4753224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47532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01. Gaussian Process?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1196548"/>
            <a:ext cx="10991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GP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함수에 대한 분포로 생각할 수 있음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다변량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정규분포가 평균 벡터와 공분산 행렬로 표현되듯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GP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또한 평균 함수와 공분산 함수를 통해 표현 가능함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D94F0-60FB-95C3-1DDA-B03D222991BE}"/>
              </a:ext>
            </a:extLst>
          </p:cNvPr>
          <p:cNvSpPr txBox="1"/>
          <p:nvPr/>
        </p:nvSpPr>
        <p:spPr>
          <a:xfrm>
            <a:off x="895348" y="2290846"/>
            <a:ext cx="10991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중요한 특성 </a:t>
            </a:r>
            <a:r>
              <a:rPr lang="en-US" altLang="ko-KR" sz="2000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Marginalization Property</a:t>
            </a:r>
          </a:p>
          <a:p>
            <a:pPr lvl="1"/>
            <a:r>
              <a:rPr lang="en-US" altLang="ko-KR" sz="2000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관심 없거나 관측되지 않은 수많은 변수에 대해 </a:t>
            </a:r>
            <a:r>
              <a:rPr lang="en-US" altLang="ko-KR" sz="2000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Marginalize</a:t>
            </a:r>
            <a:r>
              <a:rPr lang="ko-KR" altLang="en-US" sz="2000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할 수 있음</a:t>
            </a:r>
            <a:r>
              <a:rPr lang="en-US" altLang="ko-KR" sz="2000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ACB7D5-6144-D23B-8DD7-07382174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61" y="1941296"/>
            <a:ext cx="2715004" cy="400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E20BE5-D8D6-B252-BD36-561876BED17C}"/>
              </a:ext>
            </a:extLst>
          </p:cNvPr>
          <p:cNvSpPr txBox="1"/>
          <p:nvPr/>
        </p:nvSpPr>
        <p:spPr>
          <a:xfrm>
            <a:off x="895348" y="3178677"/>
            <a:ext cx="1099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예시로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평균 함수와 공분산 함수는 아래와 같이 설정할 수 있을 것임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실제로 많이 사용하는 설정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5DA78F-D1FE-1140-1584-7720F7410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61" y="3526673"/>
            <a:ext cx="2918448" cy="1091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15A8F8-B4E7-D53B-A022-71FA7EAD2D35}"/>
              </a:ext>
            </a:extLst>
          </p:cNvPr>
          <p:cNvSpPr txBox="1"/>
          <p:nvPr/>
        </p:nvSpPr>
        <p:spPr>
          <a:xfrm>
            <a:off x="895348" y="4617765"/>
            <a:ext cx="10991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공분산 함수로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Squared Exponential(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제곱 지수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사용하였는데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x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와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x’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유사한 값을 가질수록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수렴하는 함수임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평균 함수는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으로 사용하였으며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평균 함수로 얻을 수 있는 정보는 별로 없으므로 단순한 설정이 좋음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유한한 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point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대해 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GP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위에서 설정한 평균과 공분산을 가진 </a:t>
            </a:r>
            <a:r>
              <a:rPr lang="ko-KR" altLang="en-US" sz="2000" dirty="0" err="1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다변량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정규분포가 됨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39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2601994" cy="850047"/>
            <a:chOff x="819150" y="403651"/>
            <a:chExt cx="2601994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2601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GP in ML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931276"/>
            <a:ext cx="5265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02-1. Posterior Gaussian Process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60E5E-DB50-FDEA-FB57-840E379164F4}"/>
              </a:ext>
            </a:extLst>
          </p:cNvPr>
          <p:cNvSpPr txBox="1"/>
          <p:nvPr/>
        </p:nvSpPr>
        <p:spPr>
          <a:xfrm>
            <a:off x="895350" y="1435446"/>
            <a:ext cx="10991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GP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함수에 대한 분포로 정의되며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이러한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GP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Bayesian Inference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Prior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로 사용됨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Prior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의존하지 않으며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함수들에 대한 어떤 특성을 구체화함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목적 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Training Data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주어졌을 때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Prior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업데이트하는 방법을 도출해내는 것</a:t>
            </a:r>
            <a:endParaRPr lang="en-US" altLang="ko-KR" sz="2000" dirty="0">
              <a:solidFill>
                <a:srgbClr val="FF000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목표 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Data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주어졌을 때 적절히 </a:t>
            </a:r>
            <a:r>
              <a:rPr lang="ko-KR" altLang="en-US" sz="2000" dirty="0" err="1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예측값을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반환하는 것</a:t>
            </a:r>
            <a:endParaRPr lang="en-US" altLang="ko-KR" sz="2000" dirty="0">
              <a:solidFill>
                <a:srgbClr val="FF000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E0C93-020C-BA0E-4C9F-A4129780B877}"/>
              </a:ext>
            </a:extLst>
          </p:cNvPr>
          <p:cNvSpPr txBox="1"/>
          <p:nvPr/>
        </p:nvSpPr>
        <p:spPr>
          <a:xfrm>
            <a:off x="895350" y="3067291"/>
            <a:ext cx="1099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와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Test 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분리하여 다음과 같은 결합분포를 가정해보자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B7098-D6A6-F1D5-6381-EB0A981ED00E}"/>
              </a:ext>
            </a:extLst>
          </p:cNvPr>
          <p:cNvSpPr txBox="1"/>
          <p:nvPr/>
        </p:nvSpPr>
        <p:spPr>
          <a:xfrm>
            <a:off x="895350" y="4362080"/>
            <a:ext cx="10991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우리가 알고 싶어하는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f*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조건부 분포는 아래와 같은 형태를 지님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Test 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대한 사후분포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(Posterior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Distribution)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해당함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63D18F-0862-2D4C-5C09-77508C01A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25" y="3429000"/>
            <a:ext cx="2505425" cy="10002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27D74D-752B-2515-5EC1-B9353AE46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25" y="5069966"/>
            <a:ext cx="4525006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0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2601994" cy="850047"/>
            <a:chOff x="819150" y="403651"/>
            <a:chExt cx="2601994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2601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GP in ML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931276"/>
            <a:ext cx="5265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02-1. Posterior Gaussian Process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60E5E-DB50-FDEA-FB57-840E379164F4}"/>
              </a:ext>
            </a:extLst>
          </p:cNvPr>
          <p:cNvSpPr txBox="1"/>
          <p:nvPr/>
        </p:nvSpPr>
        <p:spPr>
          <a:xfrm>
            <a:off x="895350" y="1435446"/>
            <a:ext cx="1099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앞서 확인한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f*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조건부 분포는 아래와 같은 형태를 지닌다고 했음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E0C93-020C-BA0E-4C9F-A4129780B877}"/>
              </a:ext>
            </a:extLst>
          </p:cNvPr>
          <p:cNvSpPr txBox="1"/>
          <p:nvPr/>
        </p:nvSpPr>
        <p:spPr>
          <a:xfrm>
            <a:off x="895350" y="2315983"/>
            <a:ext cx="1099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위와 같은 분포가 나올 수 있는 이유는 결합 정규분포를 </a:t>
            </a:r>
            <a:r>
              <a:rPr lang="ko-KR" altLang="en-US" sz="20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조건화하는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공식인 다음 결과에 따른 것이기 때문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B7098-D6A6-F1D5-6381-EB0A981ED00E}"/>
              </a:ext>
            </a:extLst>
          </p:cNvPr>
          <p:cNvSpPr txBox="1"/>
          <p:nvPr/>
        </p:nvSpPr>
        <p:spPr>
          <a:xfrm>
            <a:off x="895350" y="3901956"/>
            <a:ext cx="1099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위에서 확인한 사후분포에 기반하여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Posterior Process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구해보면 아래와 같음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27D74D-752B-2515-5EC1-B9353AE4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25" y="1817547"/>
            <a:ext cx="4525006" cy="333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7918DB-E813-45E9-BD2F-4DA71AABE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25" y="2716093"/>
            <a:ext cx="4039164" cy="981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C429B3-D167-C6FD-368F-AA47953AE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325" y="4302066"/>
            <a:ext cx="4887007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0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2601994" cy="850047"/>
            <a:chOff x="819150" y="403651"/>
            <a:chExt cx="2601994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2601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GP in ML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931276"/>
            <a:ext cx="5265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02-1. Posterior Gaussian Process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60E5E-DB50-FDEA-FB57-840E379164F4}"/>
              </a:ext>
            </a:extLst>
          </p:cNvPr>
          <p:cNvSpPr txBox="1"/>
          <p:nvPr/>
        </p:nvSpPr>
        <p:spPr>
          <a:xfrm>
            <a:off x="895350" y="1435446"/>
            <a:ext cx="1099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앞서 본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Posterior Process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아래와 같음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B7098-D6A6-F1D5-6381-EB0A981ED00E}"/>
              </a:ext>
            </a:extLst>
          </p:cNvPr>
          <p:cNvSpPr txBox="1"/>
          <p:nvPr/>
        </p:nvSpPr>
        <p:spPr>
          <a:xfrm>
            <a:off x="895350" y="2922101"/>
            <a:ext cx="10991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        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모든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와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x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공분산 벡터를 의미함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공분산 함수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Prior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공분산 함수에서 양의 값을 뺀 것과 같음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    -&gt; 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즉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Posterior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Process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공분산 함수는 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Prior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공분산보다 언제나 작은 값을 가진다는 의미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endParaRPr lang="en-US" altLang="ko-KR" sz="2000" dirty="0">
              <a:solidFill>
                <a:srgbClr val="FF000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정보를 제공했기 때문에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Posterior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분산이 감소하는 것이므로 논리적임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C429B3-D167-C6FD-368F-AA47953A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48" y="1796532"/>
            <a:ext cx="4887007" cy="1019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43E2D0-B75B-BC89-01B1-072DB793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48" y="2992333"/>
            <a:ext cx="781159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0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2601994" cy="850047"/>
            <a:chOff x="819150" y="403651"/>
            <a:chExt cx="2601994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2601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GP in ML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931276"/>
            <a:ext cx="5265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02-1. Posterior Gaussian Process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60E5E-DB50-FDEA-FB57-840E379164F4}"/>
              </a:ext>
            </a:extLst>
          </p:cNvPr>
          <p:cNvSpPr txBox="1"/>
          <p:nvPr/>
        </p:nvSpPr>
        <p:spPr>
          <a:xfrm>
            <a:off x="895350" y="1435446"/>
            <a:ext cx="10991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Noise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고려해야 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일반적으로 정규분포를 설정하며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Noise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고려한 후 다시 정리하면 아래와 같음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B7098-D6A6-F1D5-6381-EB0A981ED00E}"/>
              </a:ext>
            </a:extLst>
          </p:cNvPr>
          <p:cNvSpPr txBox="1"/>
          <p:nvPr/>
        </p:nvSpPr>
        <p:spPr>
          <a:xfrm>
            <a:off x="895350" y="2922101"/>
            <a:ext cx="10991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이제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Posterior Process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sampling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을 진행할 수 있음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이처럼 평균 함수와 공분산 함수를 정의함으로써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주어졌을 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Prior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Posterior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로 업데이트할 수 있게 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2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Q) </a:t>
            </a:r>
            <a:r>
              <a:rPr lang="ko-KR" altLang="en-US" sz="2000" dirty="0">
                <a:solidFill>
                  <a:schemeClr val="accent2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어떻게</a:t>
            </a:r>
            <a:r>
              <a:rPr lang="en-US" altLang="ko-KR" sz="2000" dirty="0">
                <a:solidFill>
                  <a:schemeClr val="accent2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평균 함수와 공분산 함수를 적절히 설정하는가</a:t>
            </a:r>
            <a:r>
              <a:rPr lang="en-US" altLang="ko-KR" sz="2000" dirty="0">
                <a:solidFill>
                  <a:schemeClr val="accent2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2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Q) Noise level(     )</a:t>
            </a:r>
            <a:r>
              <a:rPr lang="ko-KR" altLang="en-US" sz="2000" dirty="0">
                <a:solidFill>
                  <a:schemeClr val="accent2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은 어떻게 추정하는가</a:t>
            </a:r>
            <a:r>
              <a:rPr lang="en-US" altLang="ko-KR" sz="2000" dirty="0">
                <a:solidFill>
                  <a:schemeClr val="accent2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3BDA13-7782-A661-A46C-7457C8249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48" y="2185837"/>
            <a:ext cx="3677163" cy="628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318FA2-0551-3D39-1C45-C7E1B1B71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978" y="4484089"/>
            <a:ext cx="290688" cy="31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0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2601994" cy="850047"/>
            <a:chOff x="819150" y="403651"/>
            <a:chExt cx="2601994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2601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GP in ML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931276"/>
            <a:ext cx="536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02-2. Training a Gaussian Process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1AB03-4F74-9AA8-88F9-931263D39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7" y="6086883"/>
            <a:ext cx="761526" cy="683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60E5E-DB50-FDEA-FB57-840E379164F4}"/>
              </a:ext>
            </a:extLst>
          </p:cNvPr>
          <p:cNvSpPr txBox="1"/>
          <p:nvPr/>
        </p:nvSpPr>
        <p:spPr>
          <a:xfrm>
            <a:off x="895350" y="1435446"/>
            <a:ext cx="1099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일반적인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ML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적용 케이스에서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Prior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대해 충분한 정보를 갖고 있는 것은 드문 경우임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즉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평균 함수와 공분산 함수를 정의하기에는 갖고 있는 정보가 부족하다는 것임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이에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가지고 있는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기반하여 평균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공분산 함수에 대해 적절한 추론을 행해야 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B7098-D6A6-F1D5-6381-EB0A981ED00E}"/>
              </a:ext>
            </a:extLst>
          </p:cNvPr>
          <p:cNvSpPr txBox="1"/>
          <p:nvPr/>
        </p:nvSpPr>
        <p:spPr>
          <a:xfrm>
            <a:off x="895350" y="2628058"/>
            <a:ext cx="1099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Hyperparameter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의해 </a:t>
            </a:r>
            <a:r>
              <a:rPr lang="ko-KR" altLang="en-US" sz="20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모수화되는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평균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공분산 함수를 가진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Hierarchical Prior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사용해보자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BE85AF-5D7E-6F3D-94B4-7634CA26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80" y="3028168"/>
            <a:ext cx="3629532" cy="1619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20033E-3080-6FCE-2EE1-22AA94A54FF8}"/>
              </a:ext>
            </a:extLst>
          </p:cNvPr>
          <p:cNvSpPr txBox="1"/>
          <p:nvPr/>
        </p:nvSpPr>
        <p:spPr>
          <a:xfrm>
            <a:off x="895350" y="4757040"/>
            <a:ext cx="10991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이제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                     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이라는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Hyperparameter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집합을 설정함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이러한 계층적 구체화 방법은 애매한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Prior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정보를 간단히 구체화할 수 있게 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3FD910-6435-EEA5-66A9-7F216E84C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246" y="4808727"/>
            <a:ext cx="1640274" cy="3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9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</a:gradFill>
            <a:latin typeface="KoPub돋움체 Light" panose="02020603020101020101" pitchFamily="18" charset="-127"/>
            <a:ea typeface="KoPub돋움체 Light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1114</Words>
  <Application>Microsoft Office PowerPoint</Application>
  <PresentationFormat>와이드스크린</PresentationFormat>
  <Paragraphs>115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KoPub돋움체 Bold</vt:lpstr>
      <vt:lpstr>안동엄마까투리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su Hwang</dc:creator>
  <cp:lastModifiedBy>김동현</cp:lastModifiedBy>
  <cp:revision>83</cp:revision>
  <dcterms:created xsi:type="dcterms:W3CDTF">2016-04-02T11:41:56Z</dcterms:created>
  <dcterms:modified xsi:type="dcterms:W3CDTF">2022-06-27T04:39:08Z</dcterms:modified>
</cp:coreProperties>
</file>